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0E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1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母版照片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35"/>
            <a:ext cx="12192000" cy="68560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母版照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635"/>
            <a:ext cx="12192000" cy="685609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612515" y="1158240"/>
            <a:ext cx="4083685" cy="6451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3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 </a:t>
            </a:r>
            <a:r>
              <a:rPr lang="zh-CN" altLang="en-US" sz="2800" b="1">
                <a:solidFill>
                  <a:srgbClr val="0A0EC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项目名称</a:t>
            </a:r>
            <a:endParaRPr lang="zh-CN" altLang="en-US" sz="2800" b="1">
              <a:solidFill>
                <a:srgbClr val="0A0EC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541520" y="2359660"/>
            <a:ext cx="20891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olidFill>
                  <a:srgbClr val="002060"/>
                </a:solidFill>
              </a:rPr>
              <a:t>    </a:t>
            </a:r>
            <a:r>
              <a:rPr lang="en-US" altLang="zh-CN" b="1">
                <a:solidFill>
                  <a:srgbClr val="0A0EC6"/>
                </a:solidFill>
              </a:rPr>
              <a:t>  </a:t>
            </a:r>
            <a:r>
              <a:rPr lang="zh-CN" altLang="en-US" b="1">
                <a:solidFill>
                  <a:srgbClr val="0A0EC6"/>
                </a:solidFill>
              </a:rPr>
              <a:t>主要研究者</a:t>
            </a:r>
            <a:endParaRPr lang="zh-CN" altLang="en-US" b="1">
              <a:solidFill>
                <a:srgbClr val="0A0EC6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43480" y="3528695"/>
            <a:ext cx="77730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注：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、按照本幻灯模板，逐页汇报，不能删减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2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、由主要研究者到场汇报，否则项目延期审查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3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、请将幻灯片最晚在汇报前一天通过伦理审查软件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“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申请报告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-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答辩人管理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”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上传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3378835" y="1042035"/>
            <a:ext cx="543433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2800">
                <a:solidFill>
                  <a:srgbClr val="0A0EC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研究结果的发布</a:t>
            </a:r>
            <a:endParaRPr lang="zh-CN" altLang="en-US" sz="2800">
              <a:solidFill>
                <a:srgbClr val="0A0EC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168650" y="1931035"/>
            <a:ext cx="36728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是否发布？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68650" y="2726055"/>
            <a:ext cx="40608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发布的方式、时间、内容？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3378835" y="1042035"/>
            <a:ext cx="543433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2800">
                <a:solidFill>
                  <a:srgbClr val="0A0EC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请展示</a:t>
            </a:r>
            <a:endParaRPr lang="zh-CN" altLang="en-US" sz="2800">
              <a:solidFill>
                <a:srgbClr val="0A0EC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55290" y="1824355"/>
            <a:ext cx="46323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0A0EC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研究材料诚信承诺书</a:t>
            </a:r>
            <a:endParaRPr lang="zh-CN" altLang="en-US">
              <a:solidFill>
                <a:srgbClr val="0A0EC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55290" y="2693670"/>
            <a:ext cx="55429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0A0EC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研究人员信息、研究所涉及的相关机构的合法资质证明以及研究经费来源说明</a:t>
            </a:r>
            <a:endParaRPr lang="zh-CN" altLang="en-US">
              <a:solidFill>
                <a:srgbClr val="0A0EC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955290" y="3840480"/>
            <a:ext cx="35375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0A0EC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生物样本、信息数据的来源证明</a:t>
            </a:r>
            <a:endParaRPr lang="zh-CN" altLang="en-US">
              <a:solidFill>
                <a:srgbClr val="0A0EC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3922395" y="1158240"/>
            <a:ext cx="408368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800" b="1">
                <a:solidFill>
                  <a:srgbClr val="0A0EC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研究的科学和社会价值</a:t>
            </a:r>
            <a:endParaRPr lang="zh-CN" altLang="en-US" sz="2800" b="1">
              <a:solidFill>
                <a:srgbClr val="0A0EC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778760" y="2599690"/>
            <a:ext cx="76777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请简述研究目的；研究设计：观察指标、研究期限、样本量计算及统计学依据；纳入排除标准；研究干预。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3378835" y="1158240"/>
            <a:ext cx="543433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800">
                <a:solidFill>
                  <a:srgbClr val="0A0EC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请在此页展示</a:t>
            </a:r>
            <a:r>
              <a:rPr lang="en-US" altLang="zh-CN" sz="2800">
                <a:solidFill>
                  <a:srgbClr val="0A0EC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“</a:t>
            </a:r>
            <a:r>
              <a:rPr lang="zh-CN" altLang="en-US" sz="2800">
                <a:solidFill>
                  <a:srgbClr val="0A0EC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科学性论证意见</a:t>
            </a:r>
            <a:r>
              <a:rPr lang="en-US" altLang="zh-CN" sz="2800">
                <a:solidFill>
                  <a:srgbClr val="0A0EC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”</a:t>
            </a:r>
            <a:endParaRPr lang="en-US" altLang="zh-CN" sz="2800">
              <a:solidFill>
                <a:srgbClr val="0A0EC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3378835" y="1158240"/>
            <a:ext cx="543433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800">
                <a:solidFill>
                  <a:srgbClr val="0A0EC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研究参与者招募是否科学且公平</a:t>
            </a:r>
            <a:endParaRPr lang="zh-CN" altLang="en-US" sz="2800">
              <a:solidFill>
                <a:srgbClr val="0A0EC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17495" y="2312035"/>
            <a:ext cx="49644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0A0EC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研究参与者招募方式、途径、纳排标准</a:t>
            </a:r>
            <a:endParaRPr lang="zh-CN" altLang="en-US" b="1">
              <a:solidFill>
                <a:srgbClr val="0A0EC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827020" y="3126740"/>
            <a:ext cx="49549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0A0EC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招募广告及其发布形式（请展示招募广告）</a:t>
            </a:r>
            <a:endParaRPr lang="zh-CN" altLang="en-US" b="1">
              <a:solidFill>
                <a:srgbClr val="0A0EC6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3378835" y="1158240"/>
            <a:ext cx="5434330" cy="95313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2800" b="1">
                <a:solidFill>
                  <a:srgbClr val="0A0EC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研究参与者个人信息及相关资料</a:t>
            </a:r>
            <a:r>
              <a:rPr lang="en-US" altLang="zh-CN" sz="2800" b="1">
                <a:solidFill>
                  <a:srgbClr val="0A0EC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</a:t>
            </a:r>
            <a:r>
              <a:rPr lang="zh-CN" altLang="en-US" sz="2800" b="1">
                <a:solidFill>
                  <a:srgbClr val="0A0EC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的保密措施</a:t>
            </a:r>
            <a:endParaRPr lang="zh-CN" altLang="en-US" sz="2800" b="1">
              <a:solidFill>
                <a:srgbClr val="0A0EC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08630" y="2407920"/>
            <a:ext cx="59334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请叙述如何保护参与者的隐私权及个人信息？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028950" y="3178810"/>
            <a:ext cx="61341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要求如实将参与者个人信息的收集、储存、使用及保密措施情况告知研究参与者并得到许可，未经研究者授权不得将研究参与者个人信息向第三方透露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28950" y="4784725"/>
            <a:ext cx="51092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请展示方案及知情同意书等的相关条款以做证明</a:t>
            </a:r>
            <a:endParaRPr lang="zh-CN" altLang="en-US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3378835" y="1158240"/>
            <a:ext cx="543433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2800">
                <a:solidFill>
                  <a:srgbClr val="0A0EC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研究的风险与收益</a:t>
            </a:r>
            <a:endParaRPr lang="zh-CN" altLang="en-US" sz="2800">
              <a:solidFill>
                <a:srgbClr val="0A0EC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21535" y="1969770"/>
            <a:ext cx="4187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风险及应对措施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28215" y="2861310"/>
            <a:ext cx="20935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受益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社会受益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个人受益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3378835" y="1042035"/>
            <a:ext cx="543433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2800">
                <a:solidFill>
                  <a:srgbClr val="0A0EC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研究的费用与补偿</a:t>
            </a:r>
            <a:endParaRPr lang="zh-CN" altLang="en-US" sz="2800">
              <a:solidFill>
                <a:srgbClr val="0A0EC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38730" y="1969770"/>
            <a:ext cx="48939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研究参与者参加研究的合理支出是否免费或给予适当补偿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538730" y="2929255"/>
            <a:ext cx="46716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研究参与者参加研究受到损害时，给予何种治疗、补偿或者赔偿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3378835" y="1042035"/>
            <a:ext cx="543433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2800">
                <a:solidFill>
                  <a:srgbClr val="0A0EC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知情同意</a:t>
            </a:r>
            <a:endParaRPr lang="zh-CN" altLang="en-US" sz="2800">
              <a:solidFill>
                <a:srgbClr val="0A0EC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51100" y="1844040"/>
            <a:ext cx="50107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who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where 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</a:t>
            </a:r>
            <a:r>
              <a:rPr lang="en-US" altLang="zh-CN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how </a:t>
            </a:r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获取知情同意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51100" y="2726055"/>
            <a:ext cx="39731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研究是否涉及弱势人群？若有，如何进行特殊保护？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3378835" y="1042035"/>
            <a:ext cx="543433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2800">
                <a:solidFill>
                  <a:srgbClr val="0A0EC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利益冲突及社会敏感问题</a:t>
            </a:r>
            <a:endParaRPr lang="zh-CN" altLang="en-US" sz="2800">
              <a:solidFill>
                <a:srgbClr val="0A0EC6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61970" y="1979930"/>
            <a:ext cx="4777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研究是否涉及利益冲突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061970" y="2851785"/>
            <a:ext cx="3759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atin typeface="黑体" panose="02010609060101010101" pitchFamily="49" charset="-122"/>
                <a:ea typeface="黑体" panose="02010609060101010101" pitchFamily="49" charset="-122"/>
              </a:rPr>
              <a:t>研究是否涉及社会敏感的伦理问题</a:t>
            </a:r>
            <a:endParaRPr lang="zh-CN" altLang="en-US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COMMONDATA" val="eyJoZGlkIjoiZGE0YzkyMjlkOWE0MzE2M2JiNmY0Y2MxNTVjYmIxYTcifQ=="/>
  <p:tag name="commondata" val="eyJoZGlkIjoiOGNjMzNhZjkwZGY0Y2MxOTAwNzY2NDYyYmE0MzhjNDM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628</Words>
  <Application>WPS 演示</Application>
  <PresentationFormat>宽屏</PresentationFormat>
  <Paragraphs>66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发发黄</cp:lastModifiedBy>
  <cp:revision>5</cp:revision>
  <dcterms:created xsi:type="dcterms:W3CDTF">2023-09-06T07:50:00Z</dcterms:created>
  <dcterms:modified xsi:type="dcterms:W3CDTF">2023-12-22T08:44:06Z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6D0372FEB4D4443CB86317C613AC3A8D_13</vt:lpwstr>
  </property>
  <property fmtid="{D5CDD505-2E9C-101B-9397-08002B2CF9AE}" pid="3" name="KSOProductBuildVer">
    <vt:lpwstr>2052-12.1.0.16120</vt:lpwstr>
  </property>
</Properties>
</file>